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9" r:id="rId7"/>
    <p:sldId id="262" r:id="rId8"/>
    <p:sldId id="8666" r:id="rId9"/>
    <p:sldId id="263" r:id="rId10"/>
    <p:sldId id="264" r:id="rId11"/>
    <p:sldId id="8670" r:id="rId12"/>
    <p:sldId id="265" r:id="rId13"/>
    <p:sldId id="8674" r:id="rId14"/>
    <p:sldId id="8709" r:id="rId15"/>
    <p:sldId id="8710" r:id="rId16"/>
    <p:sldId id="8676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B401"/>
    <a:srgbClr val="212A39"/>
    <a:srgbClr val="34425A"/>
    <a:srgbClr val="465A7A"/>
    <a:srgbClr val="FFC637"/>
    <a:srgbClr val="DCA568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4403-ED6A-4B07-A740-296B01E3AE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08-5CA5-4FF4-B957-98B3019525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40B6-7142-469B-9D69-1008601B55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2D74-9FC1-487E-8273-750E25A88F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0"/>
            <a:ext cx="12174174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174" y="-2663826"/>
            <a:ext cx="11697656" cy="647234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743200" y="2459990"/>
            <a:ext cx="935736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</a:pPr>
            <a:r>
              <a:rPr lang="zh-CN" altLang="zh-CN" sz="6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甘霖镇</a:t>
            </a:r>
            <a:r>
              <a:rPr lang="en-US" altLang="zh-CN" sz="6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政府信息公开工作年度报告</a:t>
            </a:r>
            <a:endParaRPr lang="en-US" altLang="zh-CN" sz="6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29960" y="4551045"/>
            <a:ext cx="27844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2020</a:t>
            </a:r>
            <a:r>
              <a:rPr lang="zh-CN" altLang="en-US" sz="4000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年度</a:t>
            </a:r>
            <a:endParaRPr lang="zh-CN" altLang="en-US" sz="4000" b="1" dirty="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0071" y="4659437"/>
            <a:ext cx="3488576" cy="2507105"/>
            <a:chOff x="9330071" y="4659437"/>
            <a:chExt cx="3488576" cy="250710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823" y="5467285"/>
              <a:ext cx="1046894" cy="113489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824" y="4769755"/>
              <a:ext cx="1209792" cy="131149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4096" y="5441425"/>
              <a:ext cx="848991" cy="92036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455" y="5693775"/>
              <a:ext cx="1046894" cy="113489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553" y="4659437"/>
              <a:ext cx="1046894" cy="113489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121" y="6031644"/>
              <a:ext cx="961649" cy="1042488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7428" y="6361785"/>
              <a:ext cx="723666" cy="784499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753" y="6031643"/>
              <a:ext cx="1046894" cy="113489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071" y="6525256"/>
              <a:ext cx="449250" cy="487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8408035" cy="926944"/>
            <a:chOff x="367337" y="299321"/>
            <a:chExt cx="8408035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327" y="464421"/>
              <a:ext cx="747204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sym typeface="+mn-ea"/>
                </a:rPr>
                <a:t>政府信息公开行政复议、行政诉讼情况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1570673" y="1638300"/>
          <a:ext cx="9417685" cy="43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/>
                <a:gridCol w="641985"/>
                <a:gridCol w="645160"/>
                <a:gridCol w="611505"/>
                <a:gridCol w="687070"/>
                <a:gridCol w="671195"/>
                <a:gridCol w="565785"/>
                <a:gridCol w="649605"/>
                <a:gridCol w="615950"/>
                <a:gridCol w="541020"/>
                <a:gridCol w="652780"/>
                <a:gridCol w="565150"/>
                <a:gridCol w="564515"/>
                <a:gridCol w="581660"/>
                <a:gridCol w="852805"/>
              </a:tblGrid>
              <a:tr h="78232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行政复议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行政诉讼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6520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未经复议直接起诉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复议后起诉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798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33333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400" b="0">
                        <a:solidFill>
                          <a:srgbClr val="33333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414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en-US" altLang="zh-CN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8390" y="3475990"/>
            <a:ext cx="5096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存在的主要问题及改进情况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227" y="292336"/>
            <a:ext cx="6214110" cy="926944"/>
            <a:chOff x="376227" y="292336"/>
            <a:chExt cx="6214110" cy="926944"/>
          </a:xfrm>
        </p:grpSpPr>
        <p:sp>
          <p:nvSpPr>
            <p:cNvPr id="8" name="Diamond 33"/>
            <p:cNvSpPr/>
            <p:nvPr/>
          </p:nvSpPr>
          <p:spPr>
            <a:xfrm>
              <a:off x="376227" y="292336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327" y="464421"/>
              <a:ext cx="52870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sym typeface="+mn-ea"/>
                </a:rPr>
                <a:t>存在的主要问题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130935" y="1565275"/>
            <a:ext cx="99301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</a:t>
            </a:r>
            <a:r>
              <a:rPr lang="zh-CN" sz="2000" b="1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一是公开内容不够新颖。</a:t>
            </a:r>
            <a:r>
              <a:rPr lang="zh-CN" sz="20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随着时代的发展，公众获取信息的意愿更加强烈，对政府信息公共的要求也越来越高，目前我镇还无法全面满足公众日益增长的信息需求，主动公开的政府信息与公众的期许还存在一些距离，需要进一步加强。</a:t>
            </a:r>
            <a:endParaRPr lang="zh-CN" sz="20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zh-CN" sz="20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</a:t>
            </a:r>
            <a:r>
              <a:rPr lang="zh-CN" sz="2000" b="1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二是公开信息及形式不够完善。</a:t>
            </a:r>
            <a:r>
              <a:rPr lang="zh-CN" sz="20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比较重视通过网站公开政府信息，其他的查阅形式不够丰富。因涉密等原因，涉及公众切身利益、需要公众广泛知晓的民生领域、重点领域和政策解读等信息公开程度不足。</a:t>
            </a:r>
            <a:endParaRPr lang="zh-CN" sz="20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 indent="0" algn="just">
              <a:lnSpc>
                <a:spcPct val="150000"/>
              </a:lnSpc>
            </a:pPr>
            <a:r>
              <a:rPr lang="zh-CN" sz="20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</a:t>
            </a:r>
            <a:r>
              <a:rPr lang="zh-CN" sz="2000" b="1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三是宣传和引导工作不够扎实。</a:t>
            </a:r>
            <a:r>
              <a:rPr lang="zh-CN" sz="2000">
                <a:solidFill>
                  <a:srgbClr val="0000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关于政府信息公开的相关政策，依申请公开工作程序等方面的宣传力度不足。</a:t>
            </a:r>
            <a:endParaRPr lang="zh-CN" sz="2000">
              <a:solidFill>
                <a:srgbClr val="0000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227" y="292336"/>
            <a:ext cx="6214110" cy="926944"/>
            <a:chOff x="376227" y="292336"/>
            <a:chExt cx="6214110" cy="926944"/>
          </a:xfrm>
        </p:grpSpPr>
        <p:sp>
          <p:nvSpPr>
            <p:cNvPr id="8" name="Diamond 33"/>
            <p:cNvSpPr/>
            <p:nvPr/>
          </p:nvSpPr>
          <p:spPr>
            <a:xfrm>
              <a:off x="376227" y="292336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327" y="464421"/>
              <a:ext cx="52870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sym typeface="+mn-ea"/>
                </a:rPr>
                <a:t>改进情况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78368" y="1382434"/>
            <a:ext cx="8190736" cy="2734168"/>
            <a:chOff x="1167355" y="1217191"/>
            <a:chExt cx="6892537" cy="2300813"/>
          </a:xfrm>
        </p:grpSpPr>
        <p:sp>
          <p:nvSpPr>
            <p:cNvPr id="10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FFB40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34425A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rgbClr val="34425A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rgbClr val="FFB40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 rot="18900000">
              <a:off x="6365933" y="1817977"/>
              <a:ext cx="1104192" cy="1104192"/>
            </a:xfrm>
            <a:prstGeom prst="rect">
              <a:avLst/>
            </a:prstGeom>
            <a:solidFill>
              <a:srgbClr val="34425A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18900000">
              <a:off x="2171305" y="22453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 rot="18900000">
              <a:off x="4488517" y="2201491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rot="18900000">
              <a:off x="6814729" y="2201491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endParaRPr lang="zh-CN" altLang="en-US" sz="13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235116" y="2245983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6485">
                <a:lnSpc>
                  <a:spcPct val="120000"/>
                </a:lnSpc>
                <a:defRPr/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552371" y="2201954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878241" y="2202165"/>
              <a:ext cx="79588" cy="20622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076325" y="4457065"/>
            <a:ext cx="32067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强化审查督查，确保信息公开与保密安全同步进行。</a:t>
            </a:r>
            <a:endParaRPr lang="zh-CN" sz="1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/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主动公开政府信息过程中，我镇严格按照“公开为原则，不公开为例外”的要求认真执行，并始终做好保密工作，做到“上网信息不涉密，涉密信息不上网”，确保在做好政府信息公开工作中，不发生失泄密问题。</a:t>
            </a:r>
            <a:endParaRPr 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94835" y="4210685"/>
            <a:ext cx="34016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lang="zh-CN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坚持网上值班制度，确保信息公开查询系统正常运行。</a:t>
            </a:r>
            <a:endParaRPr lang="zh-CN" sz="1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市政府信息公开办统一部署，为搞好政府信息公开值班工作，我镇指派专人负责信息公开工作的日常运转，每天登录网上查询系统，受理公众网上申请，发布我镇主动公开的政府信息，检查查询系统是否运转正常，发现问题及时处理。</a:t>
            </a:r>
            <a:endParaRPr lang="zh-CN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44485" y="4457065"/>
            <a:ext cx="31000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lang="zh-CN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加大对信息公开工作的宣传力度，使社会公众对这项工作有进一步的了解和更深的认识。</a:t>
            </a:r>
            <a:endParaRPr lang="zh-CN" sz="1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以社会需求为导向，在不断深化政府信息公开内容的同时，努力做到公开方式的灵活多样。</a:t>
            </a:r>
            <a:endParaRPr lang="zh-CN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ferris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7" y="0"/>
            <a:ext cx="4947334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2472122"/>
            <a:ext cx="5236485" cy="1426486"/>
            <a:chOff x="721519" y="924567"/>
            <a:chExt cx="2958243" cy="651419"/>
          </a:xfrm>
        </p:grpSpPr>
        <p:sp>
          <p:nvSpPr>
            <p:cNvPr id="9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1">
                <a:lumMod val="95000"/>
                <a:lumOff val="5000"/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rgbClr val="212A39"/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目录</a:t>
              </a:r>
              <a:r>
                <a:rPr lang="en-US" altLang="zh-CN" sz="4400" b="1" dirty="0">
                  <a:solidFill>
                    <a:schemeClr val="bg1"/>
                  </a:solidFill>
                </a:rPr>
                <a:t>/CONTENT</a:t>
              </a:r>
              <a:endParaRPr lang="en-US" altLang="zh-CN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Diamond 27"/>
          <p:cNvSpPr/>
          <p:nvPr/>
        </p:nvSpPr>
        <p:spPr>
          <a:xfrm>
            <a:off x="5460924" y="4493773"/>
            <a:ext cx="926944" cy="926944"/>
          </a:xfrm>
          <a:prstGeom prst="diamond">
            <a:avLst/>
          </a:prstGeom>
          <a:solidFill>
            <a:srgbClr val="FFB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29"/>
          <p:cNvSpPr/>
          <p:nvPr/>
        </p:nvSpPr>
        <p:spPr>
          <a:xfrm>
            <a:off x="5460924" y="3256066"/>
            <a:ext cx="926944" cy="926944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31"/>
          <p:cNvSpPr/>
          <p:nvPr/>
        </p:nvSpPr>
        <p:spPr>
          <a:xfrm>
            <a:off x="5460924" y="2018358"/>
            <a:ext cx="926944" cy="926944"/>
          </a:xfrm>
          <a:prstGeom prst="diamond">
            <a:avLst/>
          </a:prstGeom>
          <a:solidFill>
            <a:srgbClr val="FFB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Diamond 33"/>
          <p:cNvSpPr/>
          <p:nvPr/>
        </p:nvSpPr>
        <p:spPr>
          <a:xfrm>
            <a:off x="5460928" y="775571"/>
            <a:ext cx="926944" cy="926944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04940" y="3181985"/>
            <a:ext cx="43287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收到和处理政府信息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公开申请情况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04940" y="4665345"/>
            <a:ext cx="45319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政府信息公开行政复议、行政诉讼情况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05014" y="2190970"/>
            <a:ext cx="465432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主动公开政府信息情况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05014" y="947656"/>
            <a:ext cx="378903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总体情况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Diamond 29"/>
          <p:cNvSpPr/>
          <p:nvPr/>
        </p:nvSpPr>
        <p:spPr>
          <a:xfrm>
            <a:off x="5460924" y="5742091"/>
            <a:ext cx="926944" cy="926944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p>
            <a:pPr algn="ctr"/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en-US" altLang="zh-CN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4940" y="5914390"/>
            <a:ext cx="5213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+mn-ea"/>
              </a:rPr>
              <a:t>存在的主要问题及改进情况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21" grpId="0"/>
      <p:bldP spid="2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1480" y="3475798"/>
            <a:ext cx="378903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+mn-ea"/>
              </a:rPr>
              <a:t>总体情况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7337" y="299321"/>
            <a:ext cx="4724896" cy="926944"/>
            <a:chOff x="367337" y="299321"/>
            <a:chExt cx="4724896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194" y="464421"/>
              <a:ext cx="3789039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总体情况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547334" y="3043708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30" b="1" spc="394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2630" b="1" spc="394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31517" y="2820228"/>
            <a:ext cx="1486076" cy="49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30" b="1" spc="394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2630" b="1" spc="394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65250" y="1630680"/>
            <a:ext cx="946213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algn="just">
              <a:lnSpc>
                <a:spcPct val="150000"/>
              </a:lnSpc>
            </a:pPr>
            <a:r>
              <a:rPr lang="en-US" sz="2800" b="1">
                <a:latin typeface="仿宋_GB2312" panose="02010609030101010101" charset="-122"/>
                <a:ea typeface="宋体" panose="02010600030101010101" pitchFamily="2" charset="-122"/>
              </a:rPr>
              <a:t> </a:t>
            </a:r>
            <a:r>
              <a:rPr 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年全年，甘霖镇政府信息公开工作运行正常，政府信息公开咨询、申请以及答复工作均得到了顺利开展。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甘霖镇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累计主动公开政府信息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146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条，政府网站公开政府信息数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49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条，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爱嵊州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APP平台公开政府信息数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97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197" y="236"/>
            <a:ext cx="5612765" cy="926944"/>
            <a:chOff x="367337" y="299321"/>
            <a:chExt cx="5612765" cy="926944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327" y="464421"/>
              <a:ext cx="467677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sym typeface="+mn-ea"/>
                </a:rPr>
                <a:t>主动公开政府信息情况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838200"/>
            <a:ext cx="7057390" cy="5531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79545" y="3475990"/>
            <a:ext cx="4322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sym typeface="+mn-ea"/>
              </a:rPr>
              <a:t>主动公开政府信息情况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1625" y="3441700"/>
            <a:ext cx="39776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收到和处理政府信息公开申请情况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6690" y="292100"/>
            <a:ext cx="5574030" cy="1241425"/>
            <a:chOff x="367337" y="299321"/>
            <a:chExt cx="5547771" cy="1241425"/>
          </a:xfrm>
        </p:grpSpPr>
        <p:sp>
          <p:nvSpPr>
            <p:cNvPr id="8" name="Diamond 33"/>
            <p:cNvSpPr/>
            <p:nvPr/>
          </p:nvSpPr>
          <p:spPr>
            <a:xfrm>
              <a:off x="367337" y="299321"/>
              <a:ext cx="926944" cy="926944"/>
            </a:xfrm>
            <a:prstGeom prst="diamond">
              <a:avLst/>
            </a:prstGeom>
            <a:solidFill>
              <a:srgbClr val="212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03342" y="464421"/>
              <a:ext cx="4611766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收到和处理政府信息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公开申请情况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70" y="76200"/>
            <a:ext cx="6082030" cy="6978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74174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" y="0"/>
            <a:ext cx="12183087" cy="6858000"/>
          </a:xfrm>
          <a:prstGeom prst="rect">
            <a:avLst/>
          </a:prstGeom>
        </p:spPr>
      </p:pic>
      <p:sp>
        <p:nvSpPr>
          <p:cNvPr id="4" name="Diamond 33"/>
          <p:cNvSpPr/>
          <p:nvPr/>
        </p:nvSpPr>
        <p:spPr>
          <a:xfrm>
            <a:off x="5219682" y="1588778"/>
            <a:ext cx="1752636" cy="1752636"/>
          </a:xfrm>
          <a:prstGeom prst="diamond">
            <a:avLst/>
          </a:prstGeom>
          <a:solidFill>
            <a:srgbClr val="21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3490" y="3475990"/>
            <a:ext cx="46145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政府信息公开行政复议、行政诉讼情况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ags/tag1.xml><?xml version="1.0" encoding="utf-8"?>
<p:tagLst xmlns:p="http://schemas.openxmlformats.org/presentationml/2006/main">
  <p:tag name="KSO_WM_UNIT_TABLE_BEAUTIFY" val="smartTable{b625095a-0d9c-4a88-8b9b-accf5ceae8ce}"/>
  <p:tag name="TABLE_ENDDRAG_ORIGIN_RECT" val="741*344"/>
  <p:tag name="TABLE_ENDDRAG_RECT" val="133*131*741*344"/>
</p:tagLst>
</file>

<file path=ppt/tags/tag2.xml><?xml version="1.0" encoding="utf-8"?>
<p:tagLst xmlns:p="http://schemas.openxmlformats.org/presentationml/2006/main">
  <p:tag name="ISPRING_ULTRA_SCORM_COURSE_ID" val="64713664-BC3D-46C0-9550-BB4C29D5CF7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年中工作汇报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WPS 演示</Application>
  <PresentationFormat>宽屏</PresentationFormat>
  <Paragraphs>217</Paragraphs>
  <Slides>13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黑体</vt:lpstr>
      <vt:lpstr>Impact</vt:lpstr>
      <vt:lpstr>Century Gothic</vt:lpstr>
      <vt:lpstr>仿宋_GB2312</vt:lpstr>
      <vt:lpstr>微软雅黑</vt:lpstr>
      <vt:lpstr>Arial Black</vt:lpstr>
      <vt:lpstr>等线 Light</vt:lpstr>
      <vt:lpstr>等线</vt:lpstr>
      <vt:lpstr>Arial Unicode MS</vt:lpstr>
      <vt:lpstr>Calibri</vt:lpstr>
      <vt:lpstr>方正小标宋简体</vt:lpstr>
      <vt:lpstr>方正粗黑宋简体</vt:lpstr>
      <vt:lpstr>方正清刻本悦宋简体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年中工作汇报2</dc:title>
  <dc:creator>张建春</dc:creator>
  <cp:lastModifiedBy>方鸯鸯</cp:lastModifiedBy>
  <cp:revision>37</cp:revision>
  <dcterms:created xsi:type="dcterms:W3CDTF">2018-06-01T23:46:00Z</dcterms:created>
  <dcterms:modified xsi:type="dcterms:W3CDTF">2021-01-26T08:24:58Z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